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1"/>
  </p:notesMasterIdLst>
  <p:sldIdLst>
    <p:sldId id="256" r:id="rId2"/>
    <p:sldId id="293" r:id="rId3"/>
    <p:sldId id="257" r:id="rId4"/>
    <p:sldId id="261" r:id="rId5"/>
    <p:sldId id="263" r:id="rId6"/>
    <p:sldId id="258" r:id="rId7"/>
    <p:sldId id="259" r:id="rId8"/>
    <p:sldId id="291" r:id="rId9"/>
    <p:sldId id="292" r:id="rId10"/>
  </p:sldIdLst>
  <p:sldSz cx="9144000" cy="5143500" type="screen16x9"/>
  <p:notesSz cx="6858000" cy="9144000"/>
  <p:embeddedFontLst>
    <p:embeddedFont>
      <p:font typeface="Bakbak One" panose="020B0604020202020204" charset="0"/>
      <p:regular r:id="rId12"/>
    </p:embeddedFont>
    <p:embeddedFont>
      <p:font typeface="Bebas Neue" panose="020B0604020202020204" charset="0"/>
      <p:regular r:id="rId13"/>
    </p:embeddedFont>
    <p:embeddedFont>
      <p:font typeface="Cabin" panose="020B060402020202020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Condensed Light" panose="02000000000000000000" pitchFamily="2" charset="0"/>
      <p:regular r:id="rId26"/>
      <p: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C8909E-7FAC-43B9-9136-C013949824D2}">
  <a:tblStyle styleId="{20C8909E-7FAC-43B9-9136-C013949824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42B0A6D-628C-4A38-97CA-9FB4461C6B1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AB03D15-9ADD-40F9-97F0-387BDC161FB5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40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image1.jpg>
</file>

<file path=ppt/media/image10.jpe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e0fd1307bb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e0fd1307bb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407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e0fd1307bb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e0fd1307bb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a0b4d68db1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a0b4d68db1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a0b4d68db1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a0b4d68db1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e10ce8df1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e10ce8df1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a0b4d68db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a0b4d68db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a0b4d68db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a0b4d68db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98690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a0b4d68db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a0b4d68db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841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9450" y="1976229"/>
            <a:ext cx="4434900" cy="20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9450" y="3969401"/>
            <a:ext cx="44349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 amt="30000"/>
          </a:blip>
          <a:srcRect t="9033" b="6855"/>
          <a:stretch/>
        </p:blipFill>
        <p:spPr>
          <a:xfrm>
            <a:off x="-17400" y="0"/>
            <a:ext cx="9161400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11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67" name="Google Shape;67;p11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1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2782425"/>
            <a:ext cx="6576000" cy="1189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>
            <a:spLocks noGrp="1"/>
          </p:cNvSpPr>
          <p:nvPr>
            <p:ph type="subTitle" idx="1"/>
          </p:nvPr>
        </p:nvSpPr>
        <p:spPr>
          <a:xfrm>
            <a:off x="1284000" y="4215200"/>
            <a:ext cx="65760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3"/>
          <p:cNvPicPr preferRelativeResize="0"/>
          <p:nvPr/>
        </p:nvPicPr>
        <p:blipFill rotWithShape="1">
          <a:blip r:embed="rId2">
            <a:alphaModFix amt="30000"/>
          </a:blip>
          <a:srcRect t="9033" b="6855"/>
          <a:stretch/>
        </p:blipFill>
        <p:spPr>
          <a:xfrm rot="10800000">
            <a:off x="-17400" y="0"/>
            <a:ext cx="9161400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" name="Google Shape;74;p13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75" name="Google Shape;75;p13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 rotWithShape="1">
          <a:blip r:embed="rId2">
            <a:alphaModFix amt="4000"/>
          </a:blip>
          <a:srcRect t="9204" b="6113"/>
          <a:stretch/>
        </p:blipFill>
        <p:spPr>
          <a:xfrm flipH="1">
            <a:off x="0" y="-24924"/>
            <a:ext cx="9144003" cy="516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5506725" y="2346600"/>
            <a:ext cx="2685600" cy="12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6148875" y="1504800"/>
            <a:ext cx="1401300" cy="841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 rotWithShape="1">
          <a:blip r:embed="rId2">
            <a:alphaModFix amt="30000"/>
          </a:blip>
          <a:srcRect t="9204" b="6113"/>
          <a:stretch/>
        </p:blipFill>
        <p:spPr>
          <a:xfrm>
            <a:off x="0" y="-24924"/>
            <a:ext cx="9144003" cy="5168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4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18" name="Google Shape;18;p4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796150"/>
            <a:ext cx="7704000" cy="27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 rotWithShape="1">
          <a:blip r:embed="rId2">
            <a:alphaModFix amt="30000"/>
          </a:blip>
          <a:srcRect t="9204" b="6113"/>
          <a:stretch/>
        </p:blipFill>
        <p:spPr>
          <a:xfrm rot="10800000" flipH="1">
            <a:off x="0" y="-24924"/>
            <a:ext cx="9144003" cy="5168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" name="Google Shape;24;p5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25" name="Google Shape;25;p5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5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697250" y="1576450"/>
            <a:ext cx="5749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1697250" y="3014550"/>
            <a:ext cx="5749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kbak One"/>
              <a:buNone/>
              <a:defRPr sz="2400">
                <a:solidFill>
                  <a:schemeClr val="accent1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1697250" y="2038075"/>
            <a:ext cx="5749500" cy="7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1697250" y="3476175"/>
            <a:ext cx="5749500" cy="7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6"/>
          <p:cNvPicPr preferRelativeResize="0"/>
          <p:nvPr/>
        </p:nvPicPr>
        <p:blipFill rotWithShape="1">
          <a:blip r:embed="rId2">
            <a:alphaModFix amt="30000"/>
          </a:blip>
          <a:srcRect t="5460" b="1026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6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35" name="Google Shape;35;p6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6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7"/>
          <p:cNvPicPr preferRelativeResize="0"/>
          <p:nvPr/>
        </p:nvPicPr>
        <p:blipFill rotWithShape="1">
          <a:blip r:embed="rId2">
            <a:alphaModFix amt="30000"/>
          </a:blip>
          <a:srcRect t="9033" b="6855"/>
          <a:stretch/>
        </p:blipFill>
        <p:spPr>
          <a:xfrm>
            <a:off x="-17400" y="0"/>
            <a:ext cx="9161400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" name="Google Shape;40;p7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41" name="Google Shape;41;p7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838925" y="1327075"/>
            <a:ext cx="4498200" cy="6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838925" y="2026625"/>
            <a:ext cx="4498200" cy="17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 rotWithShape="1">
          <a:blip r:embed="rId2">
            <a:alphaModFix amt="30000"/>
          </a:blip>
          <a:srcRect t="5460" b="10264"/>
          <a:stretch/>
        </p:blipFill>
        <p:spPr>
          <a:xfrm rot="10800000" flipH="1"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" name="Google Shape;47;p8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48" name="Google Shape;48;p8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8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9"/>
          <p:cNvPicPr preferRelativeResize="0"/>
          <p:nvPr/>
        </p:nvPicPr>
        <p:blipFill rotWithShape="1">
          <a:blip r:embed="rId2">
            <a:alphaModFix amt="30000"/>
          </a:blip>
          <a:srcRect t="9033" b="6855"/>
          <a:stretch/>
        </p:blipFill>
        <p:spPr>
          <a:xfrm>
            <a:off x="-17400" y="0"/>
            <a:ext cx="9161400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" name="Google Shape;53;p9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54" name="Google Shape;54;p9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 amt="30000"/>
          </a:blip>
          <a:srcRect l="1013" t="2500" r="17903" b="29174"/>
          <a:stretch/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60;p10"/>
          <p:cNvGrpSpPr/>
          <p:nvPr/>
        </p:nvGrpSpPr>
        <p:grpSpPr>
          <a:xfrm>
            <a:off x="-8526" y="0"/>
            <a:ext cx="9143660" cy="5155200"/>
            <a:chOff x="404150" y="0"/>
            <a:chExt cx="10133725" cy="5155200"/>
          </a:xfrm>
        </p:grpSpPr>
        <p:sp>
          <p:nvSpPr>
            <p:cNvPr id="61" name="Google Shape;61;p10"/>
            <p:cNvSpPr/>
            <p:nvPr/>
          </p:nvSpPr>
          <p:spPr>
            <a:xfrm rot="5400000">
              <a:off x="1226300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0"/>
            <p:cNvSpPr/>
            <p:nvPr/>
          </p:nvSpPr>
          <p:spPr>
            <a:xfrm rot="-5400000" flipH="1">
              <a:off x="4560525" y="-822150"/>
              <a:ext cx="5155200" cy="67995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66000">
                  <a:schemeClr val="lt1"/>
                </a:gs>
                <a:gs pos="100000">
                  <a:srgbClr val="322825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kbak One"/>
              <a:buNone/>
              <a:defRPr sz="3500" b="1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l="29050" t="7862" r="-29050" b="7862"/>
          <a:stretch/>
        </p:blipFill>
        <p:spPr>
          <a:xfrm flipH="1">
            <a:off x="0" y="-1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 rot="-5400000" flipH="1">
            <a:off x="706647" y="-828000"/>
            <a:ext cx="5155200" cy="6799500"/>
          </a:xfrm>
          <a:prstGeom prst="rect">
            <a:avLst/>
          </a:prstGeom>
          <a:gradFill>
            <a:gsLst>
              <a:gs pos="0">
                <a:schemeClr val="lt1"/>
              </a:gs>
              <a:gs pos="66000">
                <a:schemeClr val="lt1"/>
              </a:gs>
              <a:gs pos="100000">
                <a:srgbClr val="322825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740712" y="2716078"/>
            <a:ext cx="2031367" cy="15190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0" i="0" dirty="0">
                <a:solidFill>
                  <a:srgbClr val="FFFF00"/>
                </a:solidFill>
                <a:effectLst/>
                <a:latin typeface="Cabin" panose="020B0604020202020204" charset="0"/>
              </a:rPr>
              <a:t>DOCENTE:</a:t>
            </a:r>
          </a:p>
          <a:p>
            <a:pPr marL="0" lvl="0" indent="0"/>
            <a:r>
              <a:rPr lang="es-MX" dirty="0" err="1">
                <a:solidFill>
                  <a:srgbClr val="FFFFFF"/>
                </a:solidFill>
                <a:latin typeface="Roboto" panose="020B0604020202020204" pitchFamily="2" charset="0"/>
              </a:rPr>
              <a:t>Makio</a:t>
            </a:r>
            <a:r>
              <a:rPr lang="es-MX" dirty="0">
                <a:solidFill>
                  <a:srgbClr val="FFFFFF"/>
                </a:solidFill>
                <a:latin typeface="Roboto" panose="020B0604020202020204" pitchFamily="2" charset="0"/>
              </a:rPr>
              <a:t> </a:t>
            </a:r>
            <a:r>
              <a:rPr lang="es-MX" dirty="0" err="1">
                <a:solidFill>
                  <a:srgbClr val="FFFFFF"/>
                </a:solidFill>
                <a:latin typeface="Roboto" panose="020B0604020202020204" pitchFamily="2" charset="0"/>
              </a:rPr>
              <a:t>Tomori</a:t>
            </a:r>
            <a:r>
              <a:rPr lang="es-MX" dirty="0">
                <a:solidFill>
                  <a:srgbClr val="FFFFFF"/>
                </a:solidFill>
                <a:latin typeface="Roboto" panose="020B0604020202020204" pitchFamily="2" charset="0"/>
              </a:rPr>
              <a:t> </a:t>
            </a:r>
            <a:r>
              <a:rPr lang="es-MX" dirty="0" err="1">
                <a:solidFill>
                  <a:srgbClr val="FFFFFF"/>
                </a:solidFill>
                <a:latin typeface="Roboto" panose="020B0604020202020204" pitchFamily="2" charset="0"/>
              </a:rPr>
              <a:t>Raiden</a:t>
            </a:r>
            <a:r>
              <a:rPr lang="es-MX" dirty="0">
                <a:solidFill>
                  <a:schemeClr val="tx1"/>
                </a:solidFill>
                <a:latin typeface="Cabin" panose="020B0604020202020204" charset="0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0" i="0" dirty="0">
                <a:solidFill>
                  <a:srgbClr val="FFFF00"/>
                </a:solidFill>
                <a:effectLst/>
                <a:latin typeface="Cabin" panose="020B0604020202020204" charset="0"/>
              </a:rPr>
              <a:t>ESTUDIANTES: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0" i="0" dirty="0">
                <a:solidFill>
                  <a:schemeClr val="tx1"/>
                </a:solidFill>
                <a:effectLst/>
                <a:latin typeface="Cabin" panose="020B0604020202020204" charset="0"/>
              </a:rPr>
              <a:t>Fernando Terrazas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0" i="0" dirty="0" err="1">
                <a:solidFill>
                  <a:schemeClr val="tx1"/>
                </a:solidFill>
                <a:effectLst/>
                <a:latin typeface="Cabin" panose="020B0604020202020204" charset="0"/>
              </a:rPr>
              <a:t>Ariany</a:t>
            </a:r>
            <a:r>
              <a:rPr lang="es-MX" b="0" i="0" dirty="0">
                <a:solidFill>
                  <a:schemeClr val="tx1"/>
                </a:solidFill>
                <a:effectLst/>
                <a:latin typeface="Cabin" panose="020B0604020202020204" charset="0"/>
              </a:rPr>
              <a:t> </a:t>
            </a:r>
            <a:r>
              <a:rPr lang="es-MX" b="0" i="0" dirty="0" err="1">
                <a:solidFill>
                  <a:schemeClr val="tx1"/>
                </a:solidFill>
                <a:effectLst/>
                <a:latin typeface="Cabin" panose="020B0604020202020204" charset="0"/>
              </a:rPr>
              <a:t>Lopez</a:t>
            </a:r>
            <a:endParaRPr lang="es-MX" dirty="0">
              <a:solidFill>
                <a:schemeClr val="tx1"/>
              </a:solidFill>
              <a:latin typeface="Cabin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0" i="0" dirty="0">
                <a:solidFill>
                  <a:schemeClr val="tx1"/>
                </a:solidFill>
                <a:effectLst/>
                <a:latin typeface="Cabin" panose="020B0604020202020204" charset="0"/>
              </a:rPr>
              <a:t>Alejandro Ramírez</a:t>
            </a:r>
            <a:endParaRPr dirty="0">
              <a:solidFill>
                <a:schemeClr val="tx1"/>
              </a:solidFill>
              <a:latin typeface="Cabin" panose="020B0604020202020204" charset="0"/>
            </a:endParaRPr>
          </a:p>
        </p:txBody>
      </p:sp>
      <p:sp>
        <p:nvSpPr>
          <p:cNvPr id="90" name="Google Shape;90;p16"/>
          <p:cNvSpPr txBox="1">
            <a:spLocks noGrp="1"/>
          </p:cNvSpPr>
          <p:nvPr>
            <p:ph type="ctrTitle"/>
          </p:nvPr>
        </p:nvSpPr>
        <p:spPr>
          <a:xfrm>
            <a:off x="721457" y="1120138"/>
            <a:ext cx="2849516" cy="1671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200" b="0" dirty="0">
                <a:latin typeface="Cabin"/>
                <a:sym typeface="Cabin"/>
              </a:rPr>
              <a:t>PROYECTO EN CASCADA</a:t>
            </a:r>
            <a:r>
              <a:rPr lang="en" sz="4900" dirty="0"/>
              <a:t> </a:t>
            </a:r>
            <a:r>
              <a:rPr lang="en" sz="4900" dirty="0">
                <a:solidFill>
                  <a:schemeClr val="accent1"/>
                </a:solidFill>
              </a:rPr>
              <a:t>FASTEX</a:t>
            </a:r>
            <a:endParaRPr sz="15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720000" y="79264"/>
            <a:ext cx="77040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 Necesidades del Cliente</a:t>
            </a:r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720000" y="779539"/>
            <a:ext cx="3996725" cy="38713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s-MX" sz="1600" b="0" dirty="0">
                <a:solidFill>
                  <a:schemeClr val="bg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1.1 </a:t>
            </a:r>
            <a:r>
              <a:rPr lang="es-MX" sz="1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Tiempo De Entrega</a:t>
            </a:r>
            <a:endParaRPr lang="es-MX" sz="1600" b="0" dirty="0">
              <a:solidFill>
                <a:schemeClr val="bg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9700" indent="0" algn="just">
              <a:buNone/>
            </a:pPr>
            <a:r>
              <a:rPr lang="es-MX" sz="1400" dirty="0">
                <a:solidFill>
                  <a:srgbClr val="CCCC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año y 3 meses.</a:t>
            </a:r>
          </a:p>
          <a:p>
            <a:pPr marL="139700" indent="0" algn="just">
              <a:buNone/>
            </a:pPr>
            <a:endParaRPr lang="es-MX" sz="1400" b="0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9700" indent="0" algn="just">
              <a:buNone/>
            </a:pPr>
            <a:r>
              <a:rPr lang="es-MX" sz="1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1.2 Tiempo De Duración Del Proyecto</a:t>
            </a:r>
          </a:p>
          <a:p>
            <a:pPr marL="139700" indent="0" algn="just">
              <a:buNone/>
            </a:pPr>
            <a:r>
              <a:rPr lang="es-MX" sz="14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10 años.</a:t>
            </a:r>
          </a:p>
          <a:p>
            <a:pPr marL="139700" indent="0" algn="just">
              <a:buNone/>
            </a:pPr>
            <a:endParaRPr lang="es-MX" sz="16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9700" indent="0" algn="just">
              <a:buNone/>
            </a:pPr>
            <a:r>
              <a:rPr lang="es-MX" sz="1600" b="0" dirty="0">
                <a:solidFill>
                  <a:schemeClr val="bg2"/>
                </a:solidFill>
                <a:effectLst/>
                <a:latin typeface="+mj-lt"/>
                <a:cs typeface="Arial" panose="020B0604020202020204" pitchFamily="34" charset="0"/>
              </a:rPr>
              <a:t>1.3 Producto</a:t>
            </a:r>
          </a:p>
          <a:p>
            <a:pPr marL="139700" indent="0" algn="just">
              <a:buNone/>
            </a:pPr>
            <a:r>
              <a:rPr lang="es-MX" b="0" dirty="0" err="1">
                <a:solidFill>
                  <a:srgbClr val="CCCCCC"/>
                </a:solidFill>
                <a:effectLst/>
                <a:latin typeface="+mj-lt"/>
              </a:rPr>
              <a:t>Delivery</a:t>
            </a:r>
            <a:r>
              <a:rPr lang="es-MX" b="0" dirty="0">
                <a:solidFill>
                  <a:srgbClr val="CCCCCC"/>
                </a:solidFill>
                <a:effectLst/>
                <a:latin typeface="+mj-lt"/>
              </a:rPr>
              <a:t> De Comida</a:t>
            </a:r>
          </a:p>
          <a:p>
            <a:pPr marL="139700" indent="0" algn="just">
              <a:buNone/>
            </a:pPr>
            <a:endParaRPr lang="es-MX" dirty="0">
              <a:solidFill>
                <a:srgbClr val="CCCCCC"/>
              </a:solidFill>
              <a:latin typeface="+mj-lt"/>
            </a:endParaRPr>
          </a:p>
          <a:p>
            <a:pPr marL="139700" indent="0" algn="just">
              <a:buNone/>
            </a:pPr>
            <a:r>
              <a:rPr lang="es-MX" sz="1400" b="0" dirty="0">
                <a:solidFill>
                  <a:schemeClr val="bg2"/>
                </a:solidFill>
                <a:effectLst/>
                <a:latin typeface="+mj-lt"/>
              </a:rPr>
              <a:t>1.4 Dispositivos</a:t>
            </a:r>
          </a:p>
          <a:p>
            <a:pPr marL="139700" indent="0" algn="just">
              <a:buNone/>
            </a:pPr>
            <a:r>
              <a:rPr lang="es-MX" dirty="0">
                <a:solidFill>
                  <a:srgbClr val="CCCCCC"/>
                </a:solidFill>
                <a:latin typeface="+mj-lt"/>
              </a:rPr>
              <a:t>Android</a:t>
            </a:r>
            <a:endParaRPr lang="es-MX" b="0" dirty="0">
              <a:solidFill>
                <a:srgbClr val="CCCCCC"/>
              </a:solidFill>
              <a:effectLst/>
              <a:latin typeface="+mj-lt"/>
            </a:endParaRPr>
          </a:p>
          <a:p>
            <a:pPr marL="139700" indent="0" algn="just">
              <a:buNone/>
            </a:pPr>
            <a:r>
              <a:rPr lang="es-MX" b="0" dirty="0">
                <a:solidFill>
                  <a:srgbClr val="CCCCCC"/>
                </a:solidFill>
                <a:effectLst/>
                <a:latin typeface="+mj-lt"/>
              </a:rPr>
              <a:t>IPhone</a:t>
            </a:r>
            <a:endParaRPr lang="es-MX" dirty="0">
              <a:solidFill>
                <a:srgbClr val="CCCCCC"/>
              </a:solidFill>
              <a:latin typeface="+mj-lt"/>
            </a:endParaRPr>
          </a:p>
          <a:p>
            <a:pPr marL="139700" indent="0" algn="just">
              <a:buNone/>
            </a:pPr>
            <a:r>
              <a:rPr lang="es-MX" b="0" dirty="0">
                <a:solidFill>
                  <a:srgbClr val="CCCCCC"/>
                </a:solidFill>
                <a:effectLst/>
                <a:latin typeface="+mj-lt"/>
              </a:rPr>
              <a:t>Computadora</a:t>
            </a:r>
          </a:p>
          <a:p>
            <a:pPr marL="139700" indent="0" algn="just">
              <a:buNone/>
            </a:pPr>
            <a:endParaRPr lang="es-MX" sz="1400" b="0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s-MX" sz="1400" dirty="0">
                <a:solidFill>
                  <a:schemeClr val="bg2"/>
                </a:solidFill>
              </a:rPr>
              <a:t>1.5 Alcance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s-MX" dirty="0"/>
              <a:t>Bolivia y a futuro internacionalizar la app.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FD5E3E1-2BAA-4FBD-B723-E9FDC25DF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566" y="532032"/>
            <a:ext cx="3996725" cy="39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003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720000" y="79264"/>
            <a:ext cx="77040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Documento de especificación de requisitos de software</a:t>
            </a:r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720000" y="1299238"/>
            <a:ext cx="7933112" cy="36962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s-MX" sz="1600" b="0" dirty="0">
                <a:solidFill>
                  <a:schemeClr val="bg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1.1 Alcance del Producto</a:t>
            </a:r>
          </a:p>
          <a:p>
            <a:pPr marL="139700" indent="0" algn="just">
              <a:buNone/>
            </a:pPr>
            <a:r>
              <a:rPr lang="es-MX" sz="14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 aplicación "</a:t>
            </a:r>
            <a:r>
              <a:rPr lang="es-MX" sz="1400" b="0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FastEx</a:t>
            </a:r>
            <a:r>
              <a:rPr lang="es-MX" sz="14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" se trata de una aplicación enfocada al </a:t>
            </a:r>
            <a:r>
              <a:rPr lang="es-MX" sz="1400" b="0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delivery</a:t>
            </a:r>
            <a:r>
              <a:rPr lang="es-MX" sz="14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 comida. Con el fin de obtener un espacio en el nicho de mercado de </a:t>
            </a:r>
            <a:r>
              <a:rPr lang="es-MX" sz="1400" b="0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delivery</a:t>
            </a:r>
            <a:r>
              <a:rPr lang="es-MX" sz="14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haciendo competencia a Pedidos Ya. Tendrá</a:t>
            </a:r>
            <a:r>
              <a:rPr lang="es-MX" sz="1400" dirty="0">
                <a:solidFill>
                  <a:srgbClr val="CCCC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14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Santa Cruz como principal sede y será el mercado al que entrar, después de 7 años se planea expandir a diferentes departamentos.</a:t>
            </a:r>
          </a:p>
          <a:p>
            <a:pPr marL="139700" indent="0" algn="just">
              <a:buNone/>
            </a:pPr>
            <a:endParaRPr lang="es-MX" sz="1400" b="0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9700" indent="0" algn="just">
              <a:buNone/>
            </a:pPr>
            <a:r>
              <a:rPr lang="es-MX" sz="1600" b="0" dirty="0">
                <a:solidFill>
                  <a:schemeClr val="bg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1.2 Valor del Producto</a:t>
            </a:r>
          </a:p>
          <a:p>
            <a:pPr marL="139700" indent="0" algn="just">
              <a:buNone/>
            </a:pPr>
            <a:r>
              <a:rPr lang="es-MX" sz="14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 aplicación permitirá un amplio alcance tecnológico a los interesados de los </a:t>
            </a:r>
            <a:r>
              <a:rPr lang="es-MX" sz="1400" b="0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delivery</a:t>
            </a:r>
            <a:r>
              <a:rPr lang="es-MX" sz="14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Permitirá administrar las ventas, gestionar el beneficio obtenido, controlar a los locales de comida, pedir opiniones al cliente, permitirá visualizar los restaurantes mas demandados, le permitirá hacer su propio marketing, será llamativa e incitara a comprar, se podrá pagar con tarjeta o QR mediante la aplicación, mostrara la localización en tiempo real del repartidor y permitirá hablar con el, podrá cancelar el pedido y recibir un reembolso en caso de una temprana cancelación, podrá añadir productos o editar su pedido en un tiempo temprano de su pedido, y podrá gestionar a los repartidores sabiendo su ubicación y cuantos pedidos han entregado en su jornada.</a:t>
            </a:r>
            <a:br>
              <a:rPr lang="es-MX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s-MX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95;p17">
            <a:extLst>
              <a:ext uri="{FF2B5EF4-FFF2-40B4-BE49-F238E27FC236}">
                <a16:creationId xmlns:a16="http://schemas.microsoft.com/office/drawing/2014/main" id="{1FA5E976-188C-49E8-9BEB-36F2D444B1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79264"/>
            <a:ext cx="77040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Documento de especificación de requisitos de software</a:t>
            </a:r>
          </a:p>
        </p:txBody>
      </p:sp>
      <p:sp>
        <p:nvSpPr>
          <p:cNvPr id="24" name="Google Shape;96;p17">
            <a:extLst>
              <a:ext uri="{FF2B5EF4-FFF2-40B4-BE49-F238E27FC236}">
                <a16:creationId xmlns:a16="http://schemas.microsoft.com/office/drawing/2014/main" id="{3F4929D2-C426-4ABB-8704-E79AC42A78F0}"/>
              </a:ext>
            </a:extLst>
          </p:cNvPr>
          <p:cNvSpPr txBox="1">
            <a:spLocks/>
          </p:cNvSpPr>
          <p:nvPr/>
        </p:nvSpPr>
        <p:spPr>
          <a:xfrm>
            <a:off x="720000" y="1299238"/>
            <a:ext cx="7933112" cy="36962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 algn="just"/>
            <a:r>
              <a:rPr lang="es-MX" sz="1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1.3 Publico Objetivo</a:t>
            </a:r>
          </a:p>
          <a:p>
            <a:pPr marL="139700" algn="just"/>
            <a:r>
              <a:rPr lang="es-MX" dirty="0">
                <a:solidFill>
                  <a:srgbClr val="CCCC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producto esta destinado a la sociedad cruceña, muchas personas son muy conscientes del daño medioambiental, especialmente en Santa Cruz con nuestra fauna y flora. Por esto, se planea usar vehículos completamente ecológicos a la hora de hacer el reparto. Todas las personas con mentalidad de conservación de fauna se hará parte de nuestros clientes.</a:t>
            </a:r>
          </a:p>
          <a:p>
            <a:pPr marL="139700" algn="just"/>
            <a:endParaRPr lang="es-MX" dirty="0">
              <a:solidFill>
                <a:srgbClr val="CCCC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9700" algn="just"/>
            <a:r>
              <a:rPr lang="es-MX" sz="1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1.4 Uso Previsto</a:t>
            </a:r>
          </a:p>
          <a:p>
            <a:pPr marL="139700" algn="just"/>
            <a:r>
              <a:rPr lang="es-MX" dirty="0">
                <a:solidFill>
                  <a:srgbClr val="CCCC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entrar a la aplicación tendrás que localizar tu punto de entrega. Al ingresar veras los  restaurantes disponibles además de las ofertas actuales en la parte inferior. A la hora de elegir algún restaurante te mostrara el menú disponible y los precios fijos, además del precio de </a:t>
            </a:r>
            <a:r>
              <a:rPr lang="es-MX" dirty="0" err="1">
                <a:solidFill>
                  <a:srgbClr val="CCCC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delivery</a:t>
            </a:r>
            <a:r>
              <a:rPr lang="es-MX" dirty="0">
                <a:solidFill>
                  <a:srgbClr val="CCCC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por la distancia. Al elegir los productos que deseas, los añadirás al carrito virtual donde podrás acabar tu pedido. Al acabar tu pedido tendrás que confirmar los productos y pasar a la siguiente pagina a elegir un método de pago. Al elegir tu método de pago, podrás hacer tu pedido. Te saldrá en todo momento donde esta el repartidor con tu pedido, y cuando este llegando a tu domicilio te avisara. Al recibir tu pedido, tendrás que pagarle con el método de pago que hayas elegido, amenos que sea por tarjeta.</a:t>
            </a:r>
          </a:p>
          <a:p>
            <a:pPr marL="152400">
              <a:buClr>
                <a:schemeClr val="dk1"/>
              </a:buClr>
              <a:buSzPts val="1200"/>
            </a:pPr>
            <a:endParaRPr lang="es-MX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95;p17">
            <a:extLst>
              <a:ext uri="{FF2B5EF4-FFF2-40B4-BE49-F238E27FC236}">
                <a16:creationId xmlns:a16="http://schemas.microsoft.com/office/drawing/2014/main" id="{3701C605-FB82-4DAC-B0DF-FB8C842475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79264"/>
            <a:ext cx="77040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Documento de especificación de requisitos de software</a:t>
            </a:r>
          </a:p>
        </p:txBody>
      </p:sp>
      <p:sp>
        <p:nvSpPr>
          <p:cNvPr id="60" name="Google Shape;96;p17">
            <a:extLst>
              <a:ext uri="{FF2B5EF4-FFF2-40B4-BE49-F238E27FC236}">
                <a16:creationId xmlns:a16="http://schemas.microsoft.com/office/drawing/2014/main" id="{06A131DD-447D-4028-9D36-81F6F943910B}"/>
              </a:ext>
            </a:extLst>
          </p:cNvPr>
          <p:cNvSpPr txBox="1">
            <a:spLocks/>
          </p:cNvSpPr>
          <p:nvPr/>
        </p:nvSpPr>
        <p:spPr>
          <a:xfrm>
            <a:off x="720000" y="1299238"/>
            <a:ext cx="7933112" cy="36962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 algn="just"/>
            <a:r>
              <a:rPr lang="es-MX" sz="16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1.5 Publico Objetivo</a:t>
            </a:r>
          </a:p>
          <a:p>
            <a:pPr marL="139700" algn="just"/>
            <a:r>
              <a:rPr lang="es-MX" dirty="0">
                <a:solidFill>
                  <a:schemeClr val="tx1"/>
                </a:solidFill>
              </a:rPr>
              <a:t>El objetivo de la aplicación es buscar un espacio en el nicho de mercado del </a:t>
            </a:r>
            <a:r>
              <a:rPr lang="es-MX" dirty="0" err="1">
                <a:solidFill>
                  <a:schemeClr val="tx1"/>
                </a:solidFill>
              </a:rPr>
              <a:t>delivery</a:t>
            </a:r>
            <a:r>
              <a:rPr lang="es-MX" dirty="0">
                <a:solidFill>
                  <a:schemeClr val="tx1"/>
                </a:solidFill>
              </a:rPr>
              <a:t> digital, enfocado en la sociedad cruceña. Usaremos como estrategia de marketing “la ecología de los vehículos usados el repartir”. Será una aplicación completamente equipada con lo necesario para ser independiente.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2298956" y="-9625"/>
            <a:ext cx="454608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DIAGRAMA DE GANTT</a:t>
            </a:r>
            <a:endParaRPr dirty="0"/>
          </a:p>
        </p:txBody>
      </p:sp>
      <p:sp>
        <p:nvSpPr>
          <p:cNvPr id="118" name="Google Shape;118;p18"/>
          <p:cNvSpPr/>
          <p:nvPr/>
        </p:nvSpPr>
        <p:spPr>
          <a:xfrm>
            <a:off x="4239438" y="1331089"/>
            <a:ext cx="6654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" name="Imagen 42">
            <a:extLst>
              <a:ext uri="{FF2B5EF4-FFF2-40B4-BE49-F238E27FC236}">
                <a16:creationId xmlns:a16="http://schemas.microsoft.com/office/drawing/2014/main" id="{543B6FE0-39E5-46D5-87E6-107EBFE49C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79" y="681799"/>
            <a:ext cx="8316442" cy="41693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8010E48-CB73-43EB-929C-71CC3FF1C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0705"/>
            <a:ext cx="9144000" cy="572700"/>
          </a:xfrm>
        </p:spPr>
        <p:txBody>
          <a:bodyPr/>
          <a:lstStyle/>
          <a:p>
            <a:r>
              <a:rPr lang="es-MX" sz="3200" dirty="0"/>
              <a:t>Capturas de pantalla de proyectos similares</a:t>
            </a:r>
            <a:br>
              <a:rPr lang="es-MX" sz="3200" dirty="0"/>
            </a:br>
            <a:endParaRPr lang="es-MX" sz="3200" dirty="0"/>
          </a:p>
        </p:txBody>
      </p:sp>
      <p:pic>
        <p:nvPicPr>
          <p:cNvPr id="34" name="Imagen 3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B189B0D9-B586-45AA-8120-570326BC77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29" y="863600"/>
            <a:ext cx="7109742" cy="39992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8010E48-CB73-43EB-929C-71CC3FF1C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0705"/>
            <a:ext cx="9144000" cy="572700"/>
          </a:xfrm>
        </p:spPr>
        <p:txBody>
          <a:bodyPr/>
          <a:lstStyle/>
          <a:p>
            <a:r>
              <a:rPr lang="es-MX" sz="3200" dirty="0"/>
              <a:t>Capturas de pantalla de proyectos similares</a:t>
            </a:r>
            <a:br>
              <a:rPr lang="es-MX" sz="3200" dirty="0"/>
            </a:br>
            <a:endParaRPr lang="es-MX" sz="3200" dirty="0"/>
          </a:p>
        </p:txBody>
      </p:sp>
      <p:pic>
        <p:nvPicPr>
          <p:cNvPr id="4" name="Imagen 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51695669-0641-45B0-9DC7-53A4D1845E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248" y="853440"/>
            <a:ext cx="5213503" cy="407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137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8010E48-CB73-43EB-929C-71CC3FF1C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0705"/>
            <a:ext cx="9144000" cy="572700"/>
          </a:xfrm>
        </p:spPr>
        <p:txBody>
          <a:bodyPr/>
          <a:lstStyle/>
          <a:p>
            <a:r>
              <a:rPr lang="es-MX" sz="3200" dirty="0"/>
              <a:t>Capturas de pantalla de proyectos similares</a:t>
            </a:r>
            <a:br>
              <a:rPr lang="es-MX" sz="3200" dirty="0"/>
            </a:br>
            <a:endParaRPr lang="es-MX" sz="3200" dirty="0"/>
          </a:p>
        </p:txBody>
      </p:sp>
      <p:pic>
        <p:nvPicPr>
          <p:cNvPr id="5" name="Imagen 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4E62C56F-2887-4FA6-ABCF-D109E93CE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980" y="843281"/>
            <a:ext cx="7186040" cy="404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815378"/>
      </p:ext>
    </p:extLst>
  </p:cSld>
  <p:clrMapOvr>
    <a:masterClrMapping/>
  </p:clrMapOvr>
</p:sld>
</file>

<file path=ppt/theme/theme1.xml><?xml version="1.0" encoding="utf-8"?>
<a:theme xmlns:a="http://schemas.openxmlformats.org/drawingml/2006/main" name="F&amp;B (Food &amp; Beverage) Business Plan Infographics by Slidesgo">
  <a:themeElements>
    <a:clrScheme name="Simple Light">
      <a:dk1>
        <a:srgbClr val="FFFFFF"/>
      </a:dk1>
      <a:lt1>
        <a:srgbClr val="322825"/>
      </a:lt1>
      <a:dk2>
        <a:srgbClr val="D3BE4F"/>
      </a:dk2>
      <a:lt2>
        <a:srgbClr val="E4613E"/>
      </a:lt2>
      <a:accent1>
        <a:srgbClr val="EDB57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581</Words>
  <Application>Microsoft Office PowerPoint</Application>
  <PresentationFormat>Presentación en pantalla (16:9)</PresentationFormat>
  <Paragraphs>43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8" baseType="lpstr">
      <vt:lpstr>Cabin</vt:lpstr>
      <vt:lpstr>Roboto Condensed Light</vt:lpstr>
      <vt:lpstr>Consolas</vt:lpstr>
      <vt:lpstr>Anaheim</vt:lpstr>
      <vt:lpstr>Roboto</vt:lpstr>
      <vt:lpstr>Bebas Neue</vt:lpstr>
      <vt:lpstr>Bakbak One</vt:lpstr>
      <vt:lpstr>Arial</vt:lpstr>
      <vt:lpstr>F&amp;B (Food &amp; Beverage) Business Plan Infographics by Slidesgo</vt:lpstr>
      <vt:lpstr>PROYECTO EN CASCADA FASTEX</vt:lpstr>
      <vt:lpstr> Necesidades del Cliente</vt:lpstr>
      <vt:lpstr>Documento de especificación de requisitos de software</vt:lpstr>
      <vt:lpstr>Documento de especificación de requisitos de software</vt:lpstr>
      <vt:lpstr>Documento de especificación de requisitos de software</vt:lpstr>
      <vt:lpstr>DIAGRAMA DE GANTT</vt:lpstr>
      <vt:lpstr>Capturas de pantalla de proyectos similares </vt:lpstr>
      <vt:lpstr>Capturas de pantalla de proyectos similares </vt:lpstr>
      <vt:lpstr>Capturas de pantalla de proyectos similares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CASCADA PEDIDOS AHORITA</dc:title>
  <dc:creator>USUARIO</dc:creator>
  <cp:lastModifiedBy>USUARIO</cp:lastModifiedBy>
  <cp:revision>8</cp:revision>
  <dcterms:modified xsi:type="dcterms:W3CDTF">2024-03-20T02:21:59Z</dcterms:modified>
</cp:coreProperties>
</file>